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32"/>
  </p:handoutMasterIdLst>
  <p:sldIdLst>
    <p:sldId id="290" r:id="rId4"/>
    <p:sldId id="399" r:id="rId5"/>
    <p:sldId id="400" r:id="rId6"/>
    <p:sldId id="401" r:id="rId7"/>
    <p:sldId id="372" r:id="rId8"/>
    <p:sldId id="374" r:id="rId9"/>
    <p:sldId id="375" r:id="rId10"/>
    <p:sldId id="377" r:id="rId11"/>
    <p:sldId id="387" r:id="rId12"/>
    <p:sldId id="378" r:id="rId13"/>
    <p:sldId id="379" r:id="rId14"/>
    <p:sldId id="381" r:id="rId15"/>
    <p:sldId id="382" r:id="rId16"/>
    <p:sldId id="383" r:id="rId17"/>
    <p:sldId id="388" r:id="rId18"/>
    <p:sldId id="384" r:id="rId19"/>
    <p:sldId id="389" r:id="rId20"/>
    <p:sldId id="376" r:id="rId21"/>
    <p:sldId id="386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402" r:id="rId30"/>
    <p:sldId id="397" r:id="rId31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7-1-2015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7DpNzHaZCw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i8RtrE2035s" TargetMode="External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igqjd5F3cU&amp;index=3&amp;list=PLruiLapSNXZwdH3xUwVUQVNnceiBDeDZt" TargetMode="External"/><Relationship Id="rId5" Type="http://schemas.openxmlformats.org/officeDocument/2006/relationships/hyperlink" Target="https://www.youtube.com/watch?v=0SMABGkip_0" TargetMode="External"/><Relationship Id="rId4" Type="http://schemas.openxmlformats.org/officeDocument/2006/relationships/hyperlink" Target="https://www.youtube.com/watch?v=TXSObhTcbVs" TargetMode="External"/><Relationship Id="rId9" Type="http://schemas.openxmlformats.org/officeDocument/2006/relationships/hyperlink" Target="https://www.youtube.com/watch?v=VLZ0ed0KnX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Uit welke </a:t>
            </a:r>
            <a:r>
              <a:rPr lang="nl-NL" sz="2800" u="sng" dirty="0" smtClean="0">
                <a:solidFill>
                  <a:srgbClr val="462916"/>
                </a:solidFill>
              </a:rPr>
              <a:t>onderdelen</a:t>
            </a:r>
            <a:r>
              <a:rPr lang="nl-NL" sz="2800" dirty="0" smtClean="0">
                <a:solidFill>
                  <a:srgbClr val="462916"/>
                </a:solidFill>
              </a:rPr>
              <a:t> bestaat jouw ideale tuin?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9" y="2225186"/>
            <a:ext cx="4744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Gazon, gras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Verharding, </a:t>
            </a:r>
            <a:r>
              <a:rPr lang="nl-NL" sz="2800" dirty="0" err="1" smtClean="0">
                <a:solidFill>
                  <a:srgbClr val="462916"/>
                </a:solidFill>
              </a:rPr>
              <a:t>halfverharding</a:t>
            </a:r>
            <a:endParaRPr lang="nl-NL" sz="2800" dirty="0" smtClean="0">
              <a:solidFill>
                <a:srgbClr val="462916"/>
              </a:solidFill>
            </a:endParaRP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(terras, pad, oprit)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Beplanting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(bomen, hagen enz.)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Vijver, water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(Erf)afscheidingen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226683" y="2233795"/>
            <a:ext cx="360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Meubilair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Bouwkundige elementen </a:t>
            </a:r>
          </a:p>
          <a:p>
            <a:pPr lvl="1"/>
            <a:r>
              <a:rPr lang="nl-NL" sz="2800" dirty="0">
                <a:solidFill>
                  <a:srgbClr val="462916"/>
                </a:solidFill>
              </a:rPr>
              <a:t>	</a:t>
            </a:r>
            <a:r>
              <a:rPr lang="nl-NL" sz="2800" dirty="0" smtClean="0">
                <a:solidFill>
                  <a:srgbClr val="462916"/>
                </a:solidFill>
              </a:rPr>
              <a:t>(pergola, over-	kapping, grond-	kering)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Verlichting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40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6" y="2119583"/>
            <a:ext cx="3231312" cy="22663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9" y="3583529"/>
            <a:ext cx="3467273" cy="26427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6" y="3802828"/>
            <a:ext cx="3231312" cy="24234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8" y="2119583"/>
            <a:ext cx="3251428" cy="22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31439"/>
            <a:ext cx="2121793" cy="21134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94" y="4069608"/>
            <a:ext cx="2098560" cy="20985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89" y="3518835"/>
            <a:ext cx="3377108" cy="253283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1" y="2042074"/>
            <a:ext cx="3517517" cy="22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84" y="2226548"/>
            <a:ext cx="1905000" cy="2857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0" y="2222745"/>
            <a:ext cx="2148830" cy="28651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9" y="2216688"/>
            <a:ext cx="1851496" cy="28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Oefening: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Uit welke </a:t>
            </a:r>
            <a:r>
              <a:rPr lang="nl-NL" sz="2800" u="sng" dirty="0" smtClean="0">
                <a:solidFill>
                  <a:srgbClr val="462916"/>
                </a:solidFill>
              </a:rPr>
              <a:t>materialen</a:t>
            </a:r>
            <a:r>
              <a:rPr lang="nl-NL" sz="2800" dirty="0" smtClean="0">
                <a:solidFill>
                  <a:srgbClr val="462916"/>
                </a:solidFill>
              </a:rPr>
              <a:t> bestaat jouw ideale tuin?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9" y="2225186"/>
            <a:ext cx="4744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Gebakken klinkers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Betontegels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Houten tuinscherm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Rozenboog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Buxusbol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Borrelsteen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Siersplit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Grondspot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226683" y="2233795"/>
            <a:ext cx="36056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Loungebank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Bentheimer</a:t>
            </a:r>
            <a:r>
              <a:rPr lang="nl-NL" sz="2800" dirty="0" smtClean="0">
                <a:solidFill>
                  <a:srgbClr val="462916"/>
                </a:solidFill>
              </a:rPr>
              <a:t> put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Siervaas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Smeedijzeren hek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b="1" dirty="0" smtClean="0">
                <a:solidFill>
                  <a:srgbClr val="462916"/>
                </a:solidFill>
              </a:rPr>
              <a:t>Oefening:</a:t>
            </a:r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Filmpjes over 6 Tuinstijlen bekijken en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per tuinstijl kenmerken opschrijven over: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1. Vormgeving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2. Tuinonderdelen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3. Tuinmaterialen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1. Klassieke tuin </a:t>
            </a:r>
            <a:endParaRPr lang="nl-NL" sz="2800" dirty="0"/>
          </a:p>
          <a:p>
            <a:r>
              <a:rPr lang="nl-NL" sz="1200" u="sng" dirty="0" smtClean="0">
                <a:hlinkClick r:id="rId4"/>
              </a:rPr>
              <a:t>https</a:t>
            </a:r>
            <a:r>
              <a:rPr lang="nl-NL" sz="1200" u="sng" dirty="0">
                <a:hlinkClick r:id="rId4"/>
              </a:rPr>
              <a:t>://</a:t>
            </a:r>
            <a:r>
              <a:rPr lang="nl-NL" sz="1200" u="sng" dirty="0" smtClean="0">
                <a:hlinkClick r:id="rId4"/>
              </a:rPr>
              <a:t>www.youtube.com/watch?v=TXSObhTcbVs</a:t>
            </a:r>
            <a:r>
              <a:rPr lang="nl-NL" sz="1200" dirty="0" smtClean="0"/>
              <a:t>)</a:t>
            </a:r>
            <a:endParaRPr lang="nl-NL" sz="1200" dirty="0"/>
          </a:p>
          <a:p>
            <a:r>
              <a:rPr lang="nl-NL" sz="2800" dirty="0" smtClean="0"/>
              <a:t>2. Engelse </a:t>
            </a:r>
            <a:r>
              <a:rPr lang="nl-NL" sz="2800" dirty="0"/>
              <a:t>(cottage) </a:t>
            </a:r>
            <a:r>
              <a:rPr lang="nl-NL" sz="2800" dirty="0" smtClean="0"/>
              <a:t>tuin</a:t>
            </a:r>
            <a:endParaRPr lang="nl-NL" sz="2800" dirty="0"/>
          </a:p>
          <a:p>
            <a:r>
              <a:rPr lang="nl-NL" sz="1200" u="sng" dirty="0">
                <a:hlinkClick r:id="rId5"/>
              </a:rPr>
              <a:t>https://www.youtube.com/watch?v=0SMABGkip_0</a:t>
            </a:r>
            <a:r>
              <a:rPr lang="nl-NL" sz="1200" dirty="0"/>
              <a:t>  </a:t>
            </a:r>
            <a:endParaRPr lang="nl-NL" sz="1200" dirty="0" smtClean="0"/>
          </a:p>
          <a:p>
            <a:r>
              <a:rPr lang="nl-NL" sz="2800" dirty="0" smtClean="0"/>
              <a:t>3. Japanse tuin</a:t>
            </a:r>
            <a:endParaRPr lang="nl-NL" sz="2800" dirty="0"/>
          </a:p>
          <a:p>
            <a:r>
              <a:rPr lang="nl-NL" sz="1200" u="sng" dirty="0">
                <a:hlinkClick r:id="rId6"/>
              </a:rPr>
              <a:t>https://www.youtube.com/watch?v=eigqjd5F3cU&amp;index=3&amp;list=PLruiLapSNXZwdH3xUwVUQVNnceiBDeDZt</a:t>
            </a:r>
            <a:r>
              <a:rPr lang="nl-NL" sz="1200" dirty="0"/>
              <a:t>   </a:t>
            </a:r>
          </a:p>
          <a:p>
            <a:r>
              <a:rPr lang="nl-NL" sz="2800" dirty="0" smtClean="0"/>
              <a:t>4. Landelijke tuin</a:t>
            </a:r>
            <a:endParaRPr lang="nl-NL" sz="2800" dirty="0"/>
          </a:p>
          <a:p>
            <a:r>
              <a:rPr lang="nl-NL" sz="1200" u="sng" dirty="0">
                <a:hlinkClick r:id="rId7"/>
              </a:rPr>
              <a:t>https://www.youtube.com/watch?v=i8RtrE2035s</a:t>
            </a:r>
            <a:r>
              <a:rPr lang="nl-NL" sz="1200" dirty="0"/>
              <a:t> </a:t>
            </a:r>
          </a:p>
          <a:p>
            <a:r>
              <a:rPr lang="nl-NL" sz="2800" dirty="0" smtClean="0"/>
              <a:t>5. Mediterrane tuin</a:t>
            </a:r>
          </a:p>
          <a:p>
            <a:r>
              <a:rPr lang="nl-NL" sz="1200" u="sng" dirty="0" smtClean="0">
                <a:hlinkClick r:id="rId8"/>
              </a:rPr>
              <a:t>https</a:t>
            </a:r>
            <a:r>
              <a:rPr lang="nl-NL" sz="1200" u="sng" dirty="0">
                <a:hlinkClick r:id="rId8"/>
              </a:rPr>
              <a:t>://www.youtube.com/watch?v=v7DpNzHaZCw</a:t>
            </a:r>
            <a:r>
              <a:rPr lang="nl-NL" sz="1200" dirty="0"/>
              <a:t> </a:t>
            </a:r>
          </a:p>
          <a:p>
            <a:r>
              <a:rPr lang="nl-NL" sz="2800" dirty="0" smtClean="0"/>
              <a:t>6. Moderne tuin</a:t>
            </a:r>
            <a:endParaRPr lang="nl-NL" sz="1200" dirty="0"/>
          </a:p>
          <a:p>
            <a:r>
              <a:rPr lang="nl-NL" sz="1200" u="sng" dirty="0" smtClean="0">
                <a:hlinkClick r:id="rId9"/>
              </a:rPr>
              <a:t>https</a:t>
            </a:r>
            <a:r>
              <a:rPr lang="nl-NL" sz="1200" u="sng" dirty="0">
                <a:hlinkClick r:id="rId9"/>
              </a:rPr>
              <a:t>://www.youtube.com/watch?v=VLZ0ed0KnXQ</a:t>
            </a:r>
            <a:r>
              <a:rPr lang="nl-NL" sz="1200" dirty="0"/>
              <a:t> 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Tuinstijlen			7 januari</a:t>
            </a:r>
          </a:p>
          <a:p>
            <a:r>
              <a:rPr lang="nl-NL" dirty="0" smtClean="0"/>
              <a:t>Veldschets 			14 januari</a:t>
            </a:r>
          </a:p>
          <a:p>
            <a:r>
              <a:rPr lang="nl-NL" dirty="0" smtClean="0"/>
              <a:t>Programma van eisen	14 januari</a:t>
            </a:r>
          </a:p>
          <a:p>
            <a:r>
              <a:rPr lang="nl-NL" dirty="0" smtClean="0"/>
              <a:t>3 schetsen			21 januari</a:t>
            </a:r>
          </a:p>
          <a:p>
            <a:r>
              <a:rPr lang="nl-NL" dirty="0" smtClean="0"/>
              <a:t>Ontwerptekening		28 januari, 4 febr.</a:t>
            </a:r>
          </a:p>
          <a:p>
            <a:r>
              <a:rPr lang="nl-NL" dirty="0" smtClean="0"/>
              <a:t>Toelichting			 4 februari</a:t>
            </a:r>
          </a:p>
          <a:p>
            <a:r>
              <a:rPr lang="nl-NL" dirty="0" smtClean="0"/>
              <a:t>Beplantingsplan		11 februari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alles inleveren		18 februari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3.1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Klassieke 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Zichtlijnen/assen, symmetrie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Geometrische vormen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Beplanting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hagen, snoeivormen, kleurbeplanting 			Verharding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Klinkers, Tegels, Grind/Split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in rustige kleuren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Buxus, Lavendel, Rozen</a:t>
            </a:r>
            <a:r>
              <a:rPr lang="nl-NL" sz="2800" dirty="0" smtClean="0">
                <a:solidFill>
                  <a:srgbClr val="462916"/>
                </a:solidFill>
              </a:rPr>
              <a:t>	</a:t>
            </a: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6"/>
            <a:ext cx="2449131" cy="18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338" cy="15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3.2 </a:t>
            </a:r>
            <a:r>
              <a:rPr lang="nl-NL" sz="4000" dirty="0" smtClean="0"/>
              <a:t>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4800" dirty="0" smtClean="0">
                <a:solidFill>
                  <a:schemeClr val="accent3">
                    <a:lumMod val="50000"/>
                  </a:schemeClr>
                </a:solidFill>
              </a:rPr>
              <a:t>          Engelse </a:t>
            </a:r>
            <a:r>
              <a:rPr lang="nl-NL" sz="4800" dirty="0" smtClean="0">
                <a:solidFill>
                  <a:schemeClr val="accent3">
                    <a:lumMod val="50000"/>
                  </a:schemeClr>
                </a:solidFill>
              </a:rPr>
              <a:t>cottage tuin</a:t>
            </a:r>
            <a:endParaRPr lang="nl-N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Tuinkamers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Beplanting - veel!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   </a:t>
            </a:r>
            <a:r>
              <a:rPr lang="nl-NL" sz="2000" u="sng" dirty="0" err="1" smtClean="0">
                <a:solidFill>
                  <a:srgbClr val="462916"/>
                </a:solidFill>
              </a:rPr>
              <a:t>kleur</a:t>
            </a:r>
            <a:r>
              <a:rPr lang="nl-NL" sz="2000" dirty="0" err="1" smtClean="0">
                <a:solidFill>
                  <a:srgbClr val="462916"/>
                </a:solidFill>
              </a:rPr>
              <a:t>bepl</a:t>
            </a:r>
            <a:r>
              <a:rPr lang="nl-NL" sz="2000" dirty="0" smtClean="0">
                <a:solidFill>
                  <a:srgbClr val="462916"/>
                </a:solidFill>
              </a:rPr>
              <a:t>., haagjes, groente/fruit/kruiden			* Verharding – weinig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Bouwkundige elementen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   Prieel, kweekkas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Gebakken klinkers, flagstones, grind/split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kleurrijk!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Rozenpilaren, Accessoires!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Buxus, Lavendel, Rozen	</a:t>
            </a: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3.3 </a:t>
            </a:r>
            <a:r>
              <a:rPr lang="nl-NL" sz="4000" dirty="0" smtClean="0"/>
              <a:t>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Japanse </a:t>
            </a:r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Asymmetrie, contrast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* Diepte, perspectief (omgeving erbij)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   ‘oneindigheid’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 &gt; ‘leven’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Steen  &gt; ‘rust’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Groen &gt; ‘natuur’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Grind/split,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wintergroene </a:t>
            </a:r>
            <a:r>
              <a:rPr lang="nl-NL" sz="2000" u="sng" dirty="0" smtClean="0">
                <a:solidFill>
                  <a:srgbClr val="462916"/>
                </a:solidFill>
              </a:rPr>
              <a:t>en</a:t>
            </a:r>
            <a:r>
              <a:rPr lang="nl-NL" sz="2000" dirty="0" smtClean="0">
                <a:solidFill>
                  <a:srgbClr val="462916"/>
                </a:solidFill>
              </a:rPr>
              <a:t> bladverliezende planten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Prielen, bruggetjes, ornamenten</a:t>
            </a:r>
            <a:endParaRPr lang="nl-NL" sz="20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497013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3.4 </a:t>
            </a:r>
            <a:r>
              <a:rPr lang="nl-NL" sz="4000" dirty="0" smtClean="0"/>
              <a:t>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Landelijke </a:t>
            </a:r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Passend bij omgeving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</a:t>
            </a:r>
            <a:r>
              <a:rPr lang="nl-NL" sz="2000" u="sng" dirty="0" smtClean="0">
                <a:solidFill>
                  <a:srgbClr val="462916"/>
                </a:solidFill>
              </a:rPr>
              <a:t>Veel</a:t>
            </a:r>
            <a:r>
              <a:rPr lang="nl-NL" sz="2000" dirty="0" smtClean="0">
                <a:solidFill>
                  <a:srgbClr val="462916"/>
                </a:solidFill>
              </a:rPr>
              <a:t> groen (gazon, beplanting, hagen)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Gebakken klinkers, 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Hout, houten hekwerken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3.5 </a:t>
            </a:r>
            <a:r>
              <a:rPr lang="nl-NL" sz="4000" dirty="0" smtClean="0"/>
              <a:t>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Mediterrane </a:t>
            </a:r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Asymmetrisch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Ronde/grillige vormen, mozaïeken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Bouwkundige elementen (muurtjes, prieel, pergola)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Kleur- &amp; geurbeplanting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Accessoires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(Ruw)hout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muren, pleisterwerk, </a:t>
            </a:r>
            <a:r>
              <a:rPr lang="nl-NL" sz="2000" dirty="0" err="1" smtClean="0">
                <a:solidFill>
                  <a:srgbClr val="462916"/>
                </a:solidFill>
              </a:rPr>
              <a:t>potterie</a:t>
            </a:r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Olijf, Lavendel, kuipplanten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2279"/>
            <a:ext cx="2495550" cy="1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3.6 </a:t>
            </a:r>
            <a:r>
              <a:rPr lang="nl-NL" sz="4000" dirty="0" smtClean="0"/>
              <a:t>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 Moderne </a:t>
            </a:r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Vaak strakke vormen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(recht of rond/gebogen)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Eenvoud, duidelijkheid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(Veel) verharding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Meubilair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Buitenkeuken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Overkapping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Verlichting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Onderhoudsvriendelijke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(Hard)hout, staal, kunststof, beton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9" y="1"/>
            <a:ext cx="2739764" cy="1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99444" y="1988838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692697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Opdracht (training)</a:t>
            </a:r>
          </a:p>
          <a:p>
            <a:pPr algn="ctr"/>
            <a:r>
              <a:rPr lang="nl-NL" sz="5400" dirty="0" smtClean="0">
                <a:solidFill>
                  <a:schemeClr val="accent3">
                    <a:lumMod val="50000"/>
                  </a:schemeClr>
                </a:solidFill>
              </a:rPr>
              <a:t>Presentatie tuinstijlen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7" name="Rechthoek 6"/>
          <p:cNvSpPr/>
          <p:nvPr/>
        </p:nvSpPr>
        <p:spPr>
          <a:xfrm>
            <a:off x="440774" y="1988838"/>
            <a:ext cx="7624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462916"/>
                </a:solidFill>
              </a:rPr>
              <a:t>Kies 3 tuinstijlen.</a:t>
            </a:r>
          </a:p>
          <a:p>
            <a:r>
              <a:rPr lang="nl-NL" sz="2800" dirty="0" smtClean="0">
                <a:solidFill>
                  <a:srgbClr val="462916"/>
                </a:solidFill>
              </a:rPr>
              <a:t>Maak een presentatie.</a:t>
            </a:r>
          </a:p>
          <a:p>
            <a:r>
              <a:rPr lang="nl-NL" sz="2800" dirty="0" smtClean="0">
                <a:solidFill>
                  <a:srgbClr val="462916"/>
                </a:solidFill>
              </a:rPr>
              <a:t>Per  tuinstijl 3 kenmerken: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Vormgeving (3 afbeeldingen)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Tuinonderdelen (</a:t>
            </a:r>
            <a:r>
              <a:rPr lang="nl-NL" sz="2800" dirty="0">
                <a:solidFill>
                  <a:srgbClr val="462916"/>
                </a:solidFill>
              </a:rPr>
              <a:t>3 afbeeldingen)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materialen(3 </a:t>
            </a:r>
            <a:r>
              <a:rPr lang="nl-NL" sz="2800" dirty="0">
                <a:solidFill>
                  <a:srgbClr val="462916"/>
                </a:solidFill>
              </a:rPr>
              <a:t>afbeeldingen</a:t>
            </a:r>
            <a:r>
              <a:rPr lang="nl-NL" sz="2800" dirty="0" smtClean="0">
                <a:solidFill>
                  <a:srgbClr val="462916"/>
                </a:solidFill>
              </a:rPr>
              <a:t>)</a:t>
            </a:r>
          </a:p>
          <a:p>
            <a:pPr marL="628650" lvl="1" indent="-171450">
              <a:buFontTx/>
              <a:buChar char="-"/>
            </a:pPr>
            <a:endParaRPr lang="nl-NL" sz="2800" dirty="0">
              <a:solidFill>
                <a:srgbClr val="462916"/>
              </a:solidFill>
            </a:endParaRPr>
          </a:p>
          <a:p>
            <a:r>
              <a:rPr lang="nl-NL" sz="2800" dirty="0" smtClean="0">
                <a:solidFill>
                  <a:srgbClr val="462916"/>
                </a:solidFill>
              </a:rPr>
              <a:t>Bij elk plaatje steekwoorden</a:t>
            </a:r>
            <a:endParaRPr lang="nl-NL" sz="2800" dirty="0">
              <a:solidFill>
                <a:srgbClr val="462916"/>
              </a:solidFill>
            </a:endParaRPr>
          </a:p>
          <a:p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Tijd</a:t>
            </a:r>
            <a:r>
              <a:rPr lang="nl-NL" sz="1200" dirty="0" smtClean="0">
                <a:solidFill>
                  <a:srgbClr val="462916"/>
                </a:solidFill>
              </a:rPr>
              <a:t>: 		60 </a:t>
            </a:r>
            <a:r>
              <a:rPr lang="nl-NL" sz="1200" dirty="0">
                <a:solidFill>
                  <a:srgbClr val="462916"/>
                </a:solidFill>
              </a:rPr>
              <a:t>minuten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Hulpmiddelen: 	Internet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Verwerking: 		Presenteren aan de klas </a:t>
            </a:r>
            <a:r>
              <a:rPr lang="nl-NL" sz="1200" dirty="0">
                <a:solidFill>
                  <a:srgbClr val="462916"/>
                </a:solidFill>
              </a:rPr>
              <a:t>(op groot beeldscherm) 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Beoordeling</a:t>
            </a:r>
            <a:r>
              <a:rPr lang="nl-NL" sz="1200" dirty="0">
                <a:solidFill>
                  <a:srgbClr val="462916"/>
                </a:solidFill>
              </a:rPr>
              <a:t>: </a:t>
            </a:r>
            <a:r>
              <a:rPr lang="nl-NL" sz="1200" dirty="0" smtClean="0">
                <a:solidFill>
                  <a:srgbClr val="462916"/>
                </a:solidFill>
              </a:rPr>
              <a:t>		Docent </a:t>
            </a:r>
            <a:r>
              <a:rPr lang="nl-NL" sz="1200" dirty="0">
                <a:solidFill>
                  <a:srgbClr val="462916"/>
                </a:solidFill>
              </a:rPr>
              <a:t>beoordeelt </a:t>
            </a:r>
            <a:r>
              <a:rPr lang="nl-NL" sz="1200" dirty="0" smtClean="0">
                <a:solidFill>
                  <a:srgbClr val="462916"/>
                </a:solidFill>
              </a:rPr>
              <a:t>presentatie </a:t>
            </a:r>
            <a:r>
              <a:rPr lang="nl-NL" sz="1200" dirty="0">
                <a:solidFill>
                  <a:srgbClr val="462916"/>
                </a:solidFill>
              </a:rPr>
              <a:t>met voldoende/onvoldoende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endParaRPr lang="nl-NL" sz="12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99444" y="1988838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692697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Opdracht (training)</a:t>
            </a:r>
          </a:p>
          <a:p>
            <a:pPr algn="ctr"/>
            <a:r>
              <a:rPr lang="nl-NL" sz="5400" dirty="0" smtClean="0">
                <a:solidFill>
                  <a:schemeClr val="accent3">
                    <a:lumMod val="50000"/>
                  </a:schemeClr>
                </a:solidFill>
              </a:rPr>
              <a:t>Presentatie tuinstijlen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7" name="Rechthoek 6"/>
          <p:cNvSpPr/>
          <p:nvPr/>
        </p:nvSpPr>
        <p:spPr>
          <a:xfrm>
            <a:off x="440774" y="1988838"/>
            <a:ext cx="7624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462916"/>
                </a:solidFill>
              </a:rPr>
              <a:t>Maak een digitale presentatie </a:t>
            </a:r>
            <a:r>
              <a:rPr lang="nl-NL" sz="1200" dirty="0">
                <a:solidFill>
                  <a:srgbClr val="462916"/>
                </a:solidFill>
              </a:rPr>
              <a:t>over 3 </a:t>
            </a:r>
            <a:r>
              <a:rPr lang="nl-NL" sz="1200" dirty="0" smtClean="0">
                <a:solidFill>
                  <a:srgbClr val="462916"/>
                </a:solidFill>
              </a:rPr>
              <a:t>van de volgende tuinstijlen</a:t>
            </a:r>
            <a:r>
              <a:rPr lang="nl-NL" sz="1200" dirty="0">
                <a:solidFill>
                  <a:srgbClr val="462916"/>
                </a:solidFill>
              </a:rPr>
              <a:t>.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Klassieke tuin, Engelse cottagetuin, Japanse tuin, Landelijke tuin, Mediterrane tuin, Moderne tuin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Geef aan per </a:t>
            </a:r>
            <a:r>
              <a:rPr lang="nl-NL" sz="1200" dirty="0">
                <a:solidFill>
                  <a:srgbClr val="462916"/>
                </a:solidFill>
              </a:rPr>
              <a:t>tuinstijl, tenminste 3 </a:t>
            </a:r>
            <a:r>
              <a:rPr lang="nl-NL" sz="1200" dirty="0" smtClean="0">
                <a:solidFill>
                  <a:srgbClr val="462916"/>
                </a:solidFill>
              </a:rPr>
              <a:t>kenmerken </a:t>
            </a:r>
            <a:r>
              <a:rPr lang="nl-NL" sz="1200" dirty="0">
                <a:solidFill>
                  <a:srgbClr val="462916"/>
                </a:solidFill>
              </a:rPr>
              <a:t>t.a.v.: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Vormgeving (Bijv. strakke lijnen, zichtlijnen, cirkels, natuurlijke vormen)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Tuinonderdelen (Bijv. pergola, gazon, bloemborders, hagen, vijver)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Materialen (Bijv. grind, grootformaat tegels, oude waaltjes, hout, Buxushagen) 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De presentatie bestaat uit beeld en tekst: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Per onderdeel tenminste 3 voorbeelden zien in de vorm van </a:t>
            </a:r>
            <a:r>
              <a:rPr lang="nl-NL" sz="1200" dirty="0" smtClean="0">
                <a:solidFill>
                  <a:srgbClr val="462916"/>
                </a:solidFill>
              </a:rPr>
              <a:t>afbeeldingen.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>
                <a:solidFill>
                  <a:srgbClr val="462916"/>
                </a:solidFill>
              </a:rPr>
              <a:t>(bijv. foto’s, ontwerptekeningen). 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Per onderdeel een korte toelichting in tekst</a:t>
            </a:r>
          </a:p>
          <a:p>
            <a:r>
              <a:rPr lang="nl-NL" sz="1200" dirty="0">
                <a:solidFill>
                  <a:srgbClr val="462916"/>
                </a:solidFill>
              </a:rPr>
              <a:t>(Bijv. een kort verhaaltje of losse kreten)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De presentatie bestaat, per tuinstijl, tenminste uit 3 pagina’s/dia’s (A-4 formaat)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Tijd</a:t>
            </a:r>
            <a:r>
              <a:rPr lang="nl-NL" sz="1200" dirty="0" smtClean="0">
                <a:solidFill>
                  <a:srgbClr val="462916"/>
                </a:solidFill>
              </a:rPr>
              <a:t>: 		60 </a:t>
            </a:r>
            <a:r>
              <a:rPr lang="nl-NL" sz="1200" dirty="0">
                <a:solidFill>
                  <a:srgbClr val="462916"/>
                </a:solidFill>
              </a:rPr>
              <a:t>minuten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Hulpmiddelen: 	Internet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Verwerking: 		Presenteren aan de klas </a:t>
            </a:r>
            <a:r>
              <a:rPr lang="nl-NL" sz="1200" dirty="0">
                <a:solidFill>
                  <a:srgbClr val="462916"/>
                </a:solidFill>
              </a:rPr>
              <a:t>(op groot beeldscherm) 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Beoordeling</a:t>
            </a:r>
            <a:r>
              <a:rPr lang="nl-NL" sz="1200" dirty="0">
                <a:solidFill>
                  <a:srgbClr val="462916"/>
                </a:solidFill>
              </a:rPr>
              <a:t>: </a:t>
            </a:r>
            <a:r>
              <a:rPr lang="nl-NL" sz="1200" dirty="0" smtClean="0">
                <a:solidFill>
                  <a:srgbClr val="462916"/>
                </a:solidFill>
              </a:rPr>
              <a:t>		Docent </a:t>
            </a:r>
            <a:r>
              <a:rPr lang="nl-NL" sz="1200" dirty="0">
                <a:solidFill>
                  <a:srgbClr val="462916"/>
                </a:solidFill>
              </a:rPr>
              <a:t>beoordeelt </a:t>
            </a:r>
            <a:r>
              <a:rPr lang="nl-NL" sz="1200" dirty="0" smtClean="0">
                <a:solidFill>
                  <a:srgbClr val="462916"/>
                </a:solidFill>
              </a:rPr>
              <a:t>presentatie </a:t>
            </a:r>
            <a:r>
              <a:rPr lang="nl-NL" sz="1200" dirty="0">
                <a:solidFill>
                  <a:srgbClr val="462916"/>
                </a:solidFill>
              </a:rPr>
              <a:t>met voldoende/onvoldoende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endParaRPr lang="nl-NL" sz="12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Tot slot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Wat heb je geleerd?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Hoe?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Tops/tips?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Veldschets / tekening op 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Tuin opmeten</a:t>
            </a:r>
          </a:p>
          <a:p>
            <a:r>
              <a:rPr lang="nl-NL" dirty="0" smtClean="0"/>
              <a:t>Loodlijn – hoofdlijn methode</a:t>
            </a:r>
          </a:p>
          <a:p>
            <a:r>
              <a:rPr lang="nl-NL" dirty="0" smtClean="0"/>
              <a:t>Veldschets maken</a:t>
            </a:r>
          </a:p>
          <a:p>
            <a:endParaRPr lang="nl-NL" dirty="0" smtClean="0"/>
          </a:p>
          <a:p>
            <a:r>
              <a:rPr lang="nl-NL" dirty="0" smtClean="0"/>
              <a:t>Gebruik kaartmateriaal van kadaster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van eisen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Formulier invullen en verslag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7200" dirty="0" smtClean="0"/>
              <a:t>De ideale tuin</a:t>
            </a:r>
            <a:endParaRPr lang="nl-NL" sz="7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4000" b="1" dirty="0" smtClean="0">
                <a:solidFill>
                  <a:srgbClr val="462916"/>
                </a:solidFill>
              </a:rPr>
              <a:t>Hoe ziet jouw ideale tuin eruit?</a:t>
            </a:r>
          </a:p>
          <a:p>
            <a:pPr lvl="1"/>
            <a:endParaRPr lang="nl-NL" sz="4000" b="1" dirty="0" smtClean="0">
              <a:solidFill>
                <a:srgbClr val="462916"/>
              </a:solidFill>
            </a:endParaRPr>
          </a:p>
          <a:p>
            <a:pPr lvl="1"/>
            <a:r>
              <a:rPr lang="nl-NL" sz="4000" b="1" dirty="0" smtClean="0">
                <a:solidFill>
                  <a:srgbClr val="462916"/>
                </a:solidFill>
              </a:rPr>
              <a:t>Beschrijf in 3 </a:t>
            </a:r>
            <a:r>
              <a:rPr lang="nl-NL" sz="4000" b="1" dirty="0" smtClean="0">
                <a:solidFill>
                  <a:srgbClr val="462916"/>
                </a:solidFill>
              </a:rPr>
              <a:t>regels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</a:t>
            </a:r>
            <a:r>
              <a:rPr lang="nl-NL" dirty="0" smtClean="0">
                <a:solidFill>
                  <a:srgbClr val="462916"/>
                </a:solidFill>
              </a:rPr>
              <a:t>(klein schrijven, want er komen nog 2 vraagjes over de ideale tuin)</a:t>
            </a:r>
            <a:endParaRPr lang="nl-NL" sz="2800" dirty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Over 10 jaar; Pc-loterij; 600 m2</a:t>
            </a:r>
            <a:endParaRPr lang="nl-NL" sz="2800" dirty="0" smtClean="0">
              <a:solidFill>
                <a:srgbClr val="462916"/>
              </a:solidFill>
            </a:endParaRPr>
          </a:p>
          <a:p>
            <a:pPr lvl="1" algn="ctr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6600" dirty="0" smtClean="0"/>
              <a:t>Wat ga je leren?</a:t>
            </a:r>
            <a:endParaRPr lang="nl-NL" sz="66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Tuinstijlen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soorten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kenmerken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5400" dirty="0" smtClean="0"/>
              <a:t>Wat moet </a:t>
            </a:r>
            <a:r>
              <a:rPr lang="nl-NL" sz="5400" dirty="0" smtClean="0"/>
              <a:t>je daarvoor </a:t>
            </a:r>
            <a:r>
              <a:rPr lang="nl-NL" sz="5400" dirty="0" smtClean="0"/>
              <a:t>kunnen?</a:t>
            </a:r>
            <a:endParaRPr lang="nl-NL" sz="54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Tuinstijlen herkennen, benoemen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Kenmerken van tuinstijlen aangeven</a:t>
            </a:r>
          </a:p>
          <a:p>
            <a:pPr lvl="1"/>
            <a:r>
              <a:rPr lang="nl-NL" sz="2800" dirty="0">
                <a:solidFill>
                  <a:srgbClr val="462916"/>
                </a:solidFill>
              </a:rPr>
              <a:t>	</a:t>
            </a:r>
            <a:r>
              <a:rPr lang="nl-NL" sz="2800" dirty="0" smtClean="0">
                <a:solidFill>
                  <a:srgbClr val="462916"/>
                </a:solidFill>
              </a:rPr>
              <a:t>(vorm, onderdelen, materialen)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5400" dirty="0" smtClean="0"/>
              <a:t>Wat gaan we doen?</a:t>
            </a:r>
            <a:endParaRPr lang="nl-NL" sz="54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1. Tuinonderdelen benoemen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2. Tuinmaterialen benoemen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3. Tuinstijlen bekijken en vergelijken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4. Presentatie tuinstijlen maken (training)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25" y="2157230"/>
            <a:ext cx="3685974" cy="2457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2171799"/>
            <a:ext cx="3416533" cy="24281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6" y="4140572"/>
            <a:ext cx="3396995" cy="21314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40" y="3936578"/>
            <a:ext cx="3201347" cy="23493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40" y="3527396"/>
            <a:ext cx="2284080" cy="1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477</Words>
  <Application>Microsoft Office PowerPoint</Application>
  <PresentationFormat>Diavoorstelling (4:3)</PresentationFormat>
  <Paragraphs>246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Powerpoint AOC Oost 2012</vt:lpstr>
      <vt:lpstr>1_Aangepast ontwerp</vt:lpstr>
      <vt:lpstr>Aangepast ontwerp</vt:lpstr>
      <vt:lpstr>PowerPoint-presentatie</vt:lpstr>
      <vt:lpstr>Programma</vt:lpstr>
      <vt:lpstr>Veldschets / tekening op schaal</vt:lpstr>
      <vt:lpstr>Programma van eisen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Neut</cp:lastModifiedBy>
  <cp:revision>172</cp:revision>
  <cp:lastPrinted>2014-04-16T08:29:37Z</cp:lastPrinted>
  <dcterms:created xsi:type="dcterms:W3CDTF">2012-12-05T14:47:34Z</dcterms:created>
  <dcterms:modified xsi:type="dcterms:W3CDTF">2015-01-07T15:09:07Z</dcterms:modified>
</cp:coreProperties>
</file>